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260" r:id="rId12"/>
    <p:sldId id="261" r:id="rId13"/>
    <p:sldId id="257" r:id="rId14"/>
    <p:sldId id="262" r:id="rId15"/>
    <p:sldId id="294" r:id="rId16"/>
    <p:sldId id="267" r:id="rId17"/>
    <p:sldId id="272" r:id="rId18"/>
    <p:sldId id="279" r:id="rId19"/>
    <p:sldId id="280" r:id="rId20"/>
    <p:sldId id="285" r:id="rId21"/>
    <p:sldId id="28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23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14282" y="714356"/>
            <a:ext cx="8458200" cy="268447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Психолого-педагогическое сопровождение, оказание психолого-педагогической помощи родителям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786182" y="4500570"/>
            <a:ext cx="4953000" cy="175260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Сафонова Марина Вадимовна </a:t>
            </a:r>
            <a:r>
              <a:rPr lang="ru-RU" dirty="0" err="1" smtClean="0"/>
              <a:t>к.пс.н</a:t>
            </a:r>
            <a:r>
              <a:rPr lang="ru-RU" dirty="0" smtClean="0"/>
              <a:t>., доцент Красноярского государственного педагогического университета им. В.П. Астафьева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Предпочитаемые родителями способы получение психолого-педагогической информации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Читаю статьи в сети Интернет  - 53,86</a:t>
            </a:r>
          </a:p>
          <a:p>
            <a:r>
              <a:rPr lang="ru-RU" dirty="0" smtClean="0"/>
              <a:t>Родительские собрания - 46,38</a:t>
            </a:r>
          </a:p>
          <a:p>
            <a:r>
              <a:rPr lang="ru-RU" dirty="0" smtClean="0"/>
              <a:t>Устная консультация специалиста - 44,93</a:t>
            </a:r>
          </a:p>
          <a:p>
            <a:r>
              <a:rPr lang="ru-RU" dirty="0" smtClean="0"/>
              <a:t>Психолого-педагогическая литература - 30,43</a:t>
            </a:r>
          </a:p>
          <a:p>
            <a:r>
              <a:rPr lang="ru-RU" dirty="0" smtClean="0"/>
              <a:t>Дистанционная консультация - 22,46</a:t>
            </a:r>
          </a:p>
          <a:p>
            <a:r>
              <a:rPr lang="ru-RU" dirty="0" smtClean="0"/>
              <a:t>Смотрю ролики (</a:t>
            </a:r>
            <a:r>
              <a:rPr lang="ru-RU" dirty="0" err="1" smtClean="0"/>
              <a:t>видеолекции</a:t>
            </a:r>
            <a:r>
              <a:rPr lang="ru-RU" dirty="0" smtClean="0"/>
              <a:t>, мастер-классы) - 21,50</a:t>
            </a:r>
          </a:p>
          <a:p>
            <a:r>
              <a:rPr lang="ru-RU" dirty="0" smtClean="0"/>
              <a:t>Смотрю </a:t>
            </a:r>
            <a:r>
              <a:rPr lang="ru-RU" dirty="0" err="1" smtClean="0"/>
              <a:t>вебинары</a:t>
            </a:r>
            <a:r>
              <a:rPr lang="ru-RU" dirty="0" smtClean="0"/>
              <a:t> - 15,70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Психолого-педагогическое просвещение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844" y="1714488"/>
            <a:ext cx="8786874" cy="5000660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dirty="0" smtClean="0"/>
              <a:t>информирование </a:t>
            </a:r>
            <a:r>
              <a:rPr lang="ru-RU" dirty="0"/>
              <a:t>об особенностях детско-родительских отношений и их влиянии на формирование личности и становление характера ребенка; </a:t>
            </a:r>
            <a:endParaRPr lang="ru-RU" dirty="0" smtClean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dirty="0" smtClean="0"/>
              <a:t>приобретение </a:t>
            </a:r>
            <a:r>
              <a:rPr lang="ru-RU" dirty="0"/>
              <a:t>базовых знаний о построении адекватных отношений с детьми; </a:t>
            </a:r>
            <a:endParaRPr lang="ru-RU" dirty="0" smtClean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ru-RU" dirty="0" smtClean="0"/>
              <a:t>совместное </a:t>
            </a:r>
            <a:r>
              <a:rPr lang="ru-RU" dirty="0"/>
              <a:t>обсуждение и выработку конструктивных способов разрешения конфликтных ситуаций, эффективных методов воспитания и их применения на практике.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0109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Психолого-педагогическое сопровождение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282" y="1928802"/>
            <a:ext cx="8715436" cy="478634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ru-RU" dirty="0" smtClean="0"/>
              <a:t>формирование </a:t>
            </a:r>
            <a:r>
              <a:rPr lang="ru-RU" dirty="0"/>
              <a:t>объективных, адекватных представлений об индивидуальности своего ребенка, </a:t>
            </a:r>
            <a:endParaRPr lang="ru-RU" dirty="0" smtClean="0"/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ru-RU" dirty="0" smtClean="0"/>
              <a:t>проектирование </a:t>
            </a:r>
            <a:r>
              <a:rPr lang="ru-RU" dirty="0"/>
              <a:t>индивидуальной траектории его развития, обеспечивающей как успешные социализацию и адаптацию, так и укрепление психологического здоровья.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0209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229600" cy="1066800"/>
          </a:xfrm>
        </p:spPr>
        <p:txBody>
          <a:bodyPr/>
          <a:lstStyle/>
          <a:p>
            <a:r>
              <a:rPr lang="ru-RU" b="1" dirty="0" err="1" smtClean="0">
                <a:solidFill>
                  <a:srgbClr val="001236"/>
                </a:solidFill>
                <a:latin typeface="Arial"/>
                <a:ea typeface="Times New Roman"/>
              </a:rPr>
              <a:t>Сторителлинг</a:t>
            </a:r>
            <a:endParaRPr lang="ru-RU" dirty="0">
              <a:solidFill>
                <a:srgbClr val="00123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229600" cy="43251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   Это техника использования рассказов и историй</a:t>
            </a:r>
            <a:r>
              <a:rPr lang="ru-RU" dirty="0" smtClean="0"/>
              <a:t> для передачи информации, формирования ценностей, разбора ситуаций, вызова </a:t>
            </a:r>
            <a:r>
              <a:rPr lang="ru-RU" dirty="0" err="1" smtClean="0"/>
              <a:t>эмпатии</a:t>
            </a:r>
            <a:r>
              <a:rPr lang="ru-RU" dirty="0" smtClean="0"/>
              <a:t> и повышения мотивации. </a:t>
            </a:r>
          </a:p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В контексте работы с родителями </a:t>
            </a:r>
            <a:r>
              <a:rPr lang="ru-RU" dirty="0" err="1" smtClean="0"/>
              <a:t>сторителлинг</a:t>
            </a:r>
            <a:r>
              <a:rPr lang="ru-RU" dirty="0" smtClean="0"/>
              <a:t> помогает им понять теоретические концепции через личные или воображаемые ситуации, делать осознанные выводы.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Для чего именно подходит </a:t>
            </a:r>
            <a:r>
              <a:rPr lang="ru-RU" b="1" dirty="0" err="1" smtClean="0"/>
              <a:t>сторителлинг</a:t>
            </a:r>
            <a:r>
              <a:rPr lang="ru-RU" b="1" dirty="0" smtClean="0"/>
              <a:t> с родителями?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dirty="0" smtClean="0"/>
              <a:t>Передача сложных психологических или педагогических идей простым и понятным способом.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dirty="0" smtClean="0"/>
              <a:t>Мотивация к изменениям в поведении.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dirty="0" smtClean="0"/>
              <a:t>Формирование ценностей и взглядов на воспитание.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ru-RU" dirty="0" smtClean="0"/>
              <a:t>Обсуждение конфликтных ситуаций без обвинений, с фокусом на личном опыте.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57148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Кейс-стади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35785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Метод, который подразумевает подробное изучение конкретных случаев из практики для анализа и поиска решений. </a:t>
            </a:r>
          </a:p>
          <a:p>
            <a:pPr>
              <a:buNone/>
            </a:pPr>
            <a:r>
              <a:rPr lang="ru-RU" dirty="0" smtClean="0"/>
              <a:t>В работе с родителями он помогает лучше понять их ситуации, выявить ключевые проблемы и разработать эффективные стратегии взаимодействия.</a:t>
            </a:r>
          </a:p>
          <a:p>
            <a:pPr>
              <a:buNone/>
            </a:pPr>
            <a:endParaRPr lang="ru-RU" b="1" dirty="0" smtClean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ru-RU" b="1" dirty="0" smtClean="0"/>
              <a:t>Цели использования </a:t>
            </a:r>
            <a:r>
              <a:rPr lang="ru-RU" b="1" dirty="0" err="1" smtClean="0"/>
              <a:t>кейс-стади</a:t>
            </a:r>
            <a:endParaRPr lang="ru-RU" b="1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b="1" dirty="0" smtClean="0"/>
              <a:t>Понимание индивидуальных особенностей семейной ситуации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Разбор конкретных случаев помогает увидеть уникальность каждого рода, их потребности и проблемы.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b="1" dirty="0" smtClean="0"/>
              <a:t>Развитие навыков аналитического мышления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Анализ конкретных кейсов улучшает умение видеть взаимосвязи между поведением детей, стилем воспитания и семейной обстановкой.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b="1" dirty="0" smtClean="0"/>
              <a:t>Обучение и повышение компетентности родителей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Через разбор реальных ситуаций родители учатся применять теоретические знания на практике.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b="1" dirty="0" smtClean="0"/>
              <a:t>Поддержка и мотивация родителей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Работа с кейсами демонстрирует, что трудности — это общая часть процесса воспитания, и помогает найти пути их решения.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71480"/>
            <a:ext cx="8229600" cy="5000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Психологический марафон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42928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Психологический марафон </a:t>
            </a:r>
            <a:r>
              <a:rPr lang="ru-RU" dirty="0" smtClean="0"/>
              <a:t>— это интенсивная серия занятий, направленных на глубокую проработку определённых навыков или тем за короткий период. Это активное обучение с практическими заданиями, обменом опытом и поддержкой участников.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Цели марафона</a:t>
            </a:r>
          </a:p>
          <a:p>
            <a:pPr>
              <a:buNone/>
            </a:pPr>
            <a:endParaRPr lang="ru-RU" b="1" dirty="0" smtClean="0"/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dirty="0" smtClean="0"/>
              <a:t>Улучшить конкретные психологические навыки (например, управление стрессом, коммуникация).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dirty="0" smtClean="0"/>
              <a:t>Создать сообщество поддержки и обмена опытом.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dirty="0" smtClean="0"/>
              <a:t>Мотивировать участников на позитивные изменения.</a:t>
            </a:r>
          </a:p>
          <a:p>
            <a:pPr lvl="0">
              <a:spcBef>
                <a:spcPts val="0"/>
              </a:spcBef>
              <a:spcAft>
                <a:spcPts val="1800"/>
              </a:spcAft>
            </a:pPr>
            <a:r>
              <a:rPr lang="ru-RU" dirty="0" smtClean="0"/>
              <a:t>Обеспечить системный прорыв в личностном или родительском развитии.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71480"/>
            <a:ext cx="8229600" cy="785802"/>
          </a:xfrm>
        </p:spPr>
        <p:txBody>
          <a:bodyPr/>
          <a:lstStyle/>
          <a:p>
            <a:r>
              <a:rPr lang="ru-RU" b="1" dirty="0" smtClean="0"/>
              <a:t>Родительский брифинг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dirty="0" smtClean="0"/>
              <a:t>Это краткое, но емкое мероприятие, посвященное донесению важной информации, обмену опытом и обсуждению актуальных вопросов, связанных с воспитанием и развитием детей.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Обычно проводится в формате встречи или </a:t>
            </a:r>
            <a:r>
              <a:rPr lang="ru-RU" dirty="0" err="1" smtClean="0"/>
              <a:t>онлайн-через</a:t>
            </a:r>
            <a:r>
              <a:rPr lang="ru-RU" dirty="0" smtClean="0"/>
              <a:t> платформы видеоконференций.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Мультимедийные</a:t>
            </a:r>
            <a:r>
              <a:rPr lang="ru-RU" b="1" dirty="0" smtClean="0"/>
              <a:t> технологии (видео, </a:t>
            </a:r>
            <a:r>
              <a:rPr lang="ru-RU" b="1" dirty="0" err="1" smtClean="0"/>
              <a:t>онлайн-курсы</a:t>
            </a:r>
            <a:r>
              <a:rPr lang="ru-RU" b="1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643998" cy="4786346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ru-RU" b="1" dirty="0" smtClean="0"/>
              <a:t>Для чего: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Обеспечить доступ к материалам в удобном формате, расширить охват аудитории, обеспечить индивидуальный темп обучения.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ru-RU" b="1" dirty="0" smtClean="0"/>
              <a:t>Как провести:</a:t>
            </a:r>
            <a:endParaRPr lang="ru-RU" dirty="0" smtClean="0"/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Выберите или создайте обучающие материалы.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Организуйте </a:t>
            </a:r>
            <a:r>
              <a:rPr lang="ru-RU" dirty="0" err="1" smtClean="0"/>
              <a:t>онлайн-лекции</a:t>
            </a:r>
            <a:r>
              <a:rPr lang="ru-RU" dirty="0" smtClean="0"/>
              <a:t>, </a:t>
            </a:r>
            <a:r>
              <a:rPr lang="ru-RU" dirty="0" err="1" smtClean="0"/>
              <a:t>вебинары</a:t>
            </a:r>
            <a:r>
              <a:rPr lang="ru-RU" dirty="0" smtClean="0"/>
              <a:t> или предоставьте доступ к платформе.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Интегрируйте задания, тесты и обратную связь.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Обеспечьте поддержку участников через форумы или чат.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ru-RU" b="1" dirty="0" smtClean="0"/>
              <a:t>Особенности:</a:t>
            </a:r>
            <a:endParaRPr lang="ru-RU" dirty="0" smtClean="0"/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Гибкие сроки и формат.</a:t>
            </a:r>
          </a:p>
          <a:p>
            <a:pPr lvl="0">
              <a:spcBef>
                <a:spcPts val="0"/>
              </a:spcBef>
              <a:spcAft>
                <a:spcPts val="1200"/>
              </a:spcAft>
            </a:pPr>
            <a:r>
              <a:rPr lang="ru-RU" dirty="0" smtClean="0"/>
              <a:t>Можно использовать для самостоятельного обучения или в сочетании с групповой работой.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Групповой </a:t>
            </a:r>
            <a:r>
              <a:rPr lang="ru-RU" b="1" dirty="0" err="1" smtClean="0"/>
              <a:t>коучинг</a:t>
            </a:r>
            <a:r>
              <a:rPr lang="ru-RU" b="1" dirty="0" smtClean="0"/>
              <a:t> для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</a:t>
            </a:r>
            <a:r>
              <a:rPr lang="ru-RU" dirty="0" smtClean="0"/>
              <a:t>Это структурированная форма поддержки, где родители в группе получают профессиональные инструменты для решения своих вопросов, развития навыков воспитания и личностного роста под руководством </a:t>
            </a:r>
            <a:r>
              <a:rPr lang="ru-RU" dirty="0" err="1" smtClean="0"/>
              <a:t>коуча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214440"/>
            <a:ext cx="8143932" cy="4840287"/>
          </a:xfrm>
        </p:spPr>
        <p:txBody>
          <a:bodyPr>
            <a:normAutofit/>
          </a:bodyPr>
          <a:lstStyle/>
          <a:p>
            <a:pPr marL="109728" indent="0">
              <a:buNone/>
              <a:defRPr/>
            </a:pPr>
            <a:r>
              <a:rPr lang="ru-RU" sz="35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Родительство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smtClean="0"/>
              <a:t>— интегральное психологическое образование личности (отца и/или матери), включающее совокупность ценностных ориентации родителя, установок и ожиданий, родительских чувств, отношений и позиций, родительской ответственности и стиля семейного воспитания.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ru-RU" dirty="0" smtClean="0"/>
              <a:t>                                                            Р.В. </a:t>
            </a:r>
            <a:r>
              <a:rPr lang="ru-RU" dirty="0" err="1" smtClean="0"/>
              <a:t>Овчарова</a:t>
            </a:r>
            <a:r>
              <a:rPr lang="ru-RU" dirty="0" smtClean="0"/>
              <a:t>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0713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714364"/>
          </a:xfrm>
        </p:spPr>
        <p:txBody>
          <a:bodyPr/>
          <a:lstStyle/>
          <a:p>
            <a:r>
              <a:rPr lang="ru-RU" b="1" dirty="0" smtClean="0"/>
              <a:t>Мастер-классы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736"/>
            <a:ext cx="8472518" cy="507436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Это практическое занятие, во время которого участники активно взаимодействуют с ведущим и друг с другом, овладевают конкретными техниками, учатся применять их в реальной жизни.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Метод родительского сочинения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572560" cy="5074362"/>
          </a:xfrm>
        </p:spPr>
        <p:txBody>
          <a:bodyPr>
            <a:normAutofit/>
          </a:bodyPr>
          <a:lstStyle/>
          <a:p>
            <a:r>
              <a:rPr lang="ru-RU" dirty="0" smtClean="0"/>
              <a:t>Это техника, при которой родитель пишет эссе или сочинение о своих отношениях, опыте воспитания, установках или чувствах по поводу своих детей и семейной жизни. Такой подход помогает глубже понять свои внутренние установки, модели поведения и эмоциональное состояние.</a:t>
            </a:r>
          </a:p>
          <a:p>
            <a:endParaRPr lang="ru-RU" dirty="0" smtClean="0"/>
          </a:p>
          <a:p>
            <a:r>
              <a:rPr lang="ru-RU" b="1" dirty="0" smtClean="0"/>
              <a:t>Цель: </a:t>
            </a:r>
            <a:r>
              <a:rPr lang="ru-RU" dirty="0" smtClean="0"/>
              <a:t>стимулировать рефлексию, повысить осознанность и развить навыки </a:t>
            </a:r>
            <a:r>
              <a:rPr lang="ru-RU" dirty="0" err="1" smtClean="0"/>
              <a:t>саморефлексии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714380"/>
          </a:xfrm>
        </p:spPr>
        <p:txBody>
          <a:bodyPr/>
          <a:lstStyle/>
          <a:p>
            <a:r>
              <a:rPr lang="ru-RU" dirty="0" smtClean="0"/>
              <a:t>База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На разных этапах исследования в нем приняли участие:</a:t>
            </a:r>
          </a:p>
          <a:p>
            <a:pPr lvl="0">
              <a:buNone/>
            </a:pPr>
            <a:r>
              <a:rPr lang="ru-RU" dirty="0" smtClean="0"/>
              <a:t>524 родителя в ходе анкетирования по вопросу потребности в психолого-педагогической помощи и предпочитаемых способах ее получения;</a:t>
            </a:r>
          </a:p>
          <a:p>
            <a:pPr lvl="0">
              <a:buNone/>
            </a:pPr>
            <a:r>
              <a:rPr lang="ru-RU" dirty="0" smtClean="0"/>
              <a:t>426 родителей в ходе исследования родительской компетентности;</a:t>
            </a:r>
          </a:p>
          <a:p>
            <a:pPr lvl="0">
              <a:buNone/>
            </a:pPr>
            <a:r>
              <a:rPr lang="ru-RU" dirty="0" smtClean="0"/>
              <a:t>345 родителей, воспитывающих детей младенческого, раннего возраста;</a:t>
            </a:r>
          </a:p>
          <a:p>
            <a:pPr lvl="0">
              <a:buNone/>
            </a:pPr>
            <a:r>
              <a:rPr lang="ru-RU" dirty="0" smtClean="0"/>
              <a:t>540 родителей дошкольников;</a:t>
            </a:r>
          </a:p>
          <a:p>
            <a:pPr lvl="0">
              <a:buNone/>
            </a:pPr>
            <a:r>
              <a:rPr lang="ru-RU" dirty="0" smtClean="0"/>
              <a:t>14083 родителей младших школьников;</a:t>
            </a:r>
          </a:p>
          <a:p>
            <a:pPr lvl="0">
              <a:buNone/>
            </a:pPr>
            <a:r>
              <a:rPr lang="ru-RU" dirty="0" smtClean="0"/>
              <a:t>285 родителей подростков;</a:t>
            </a:r>
          </a:p>
          <a:p>
            <a:pPr lvl="0">
              <a:buNone/>
            </a:pPr>
            <a:r>
              <a:rPr lang="ru-RU" dirty="0" smtClean="0"/>
              <a:t>4</a:t>
            </a:r>
            <a:r>
              <a:rPr lang="ru-RU" dirty="0" smtClean="0"/>
              <a:t>0 </a:t>
            </a:r>
            <a:r>
              <a:rPr lang="ru-RU" dirty="0" smtClean="0"/>
              <a:t>матерей, воспитывающих детей дошкольного возраста с </a:t>
            </a:r>
            <a:r>
              <a:rPr lang="ru-RU" dirty="0" smtClean="0"/>
              <a:t>аутизмом.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Методы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/>
          <a:lstStyle/>
          <a:p>
            <a:r>
              <a:rPr lang="ru-RU" dirty="0" smtClean="0"/>
              <a:t>Анкетирование (разработаны анкеты для родителей, воспитывающих детей разного возраста, анкета для изучения потребностей в психолого-педагогической помощи)</a:t>
            </a:r>
          </a:p>
          <a:p>
            <a:r>
              <a:rPr lang="ru-RU" dirty="0" err="1" smtClean="0"/>
              <a:t>Психосемантические</a:t>
            </a:r>
            <a:r>
              <a:rPr lang="ru-RU" dirty="0" smtClean="0"/>
              <a:t> методы (ассоциативный эксперимент, метод незаконченных предложений)</a:t>
            </a:r>
          </a:p>
          <a:p>
            <a:r>
              <a:rPr lang="ru-RU" dirty="0" smtClean="0"/>
              <a:t>Тестирование</a:t>
            </a:r>
          </a:p>
          <a:p>
            <a:r>
              <a:rPr lang="ru-RU" dirty="0" err="1" smtClean="0"/>
              <a:t>Фокус-группы</a:t>
            </a:r>
            <a:endParaRPr lang="ru-RU" dirty="0" smtClean="0"/>
          </a:p>
          <a:p>
            <a:r>
              <a:rPr lang="ru-RU" dirty="0" err="1" smtClean="0"/>
              <a:t>Контент-анализ</a:t>
            </a:r>
            <a:endParaRPr lang="ru-RU" dirty="0" smtClean="0"/>
          </a:p>
          <a:p>
            <a:r>
              <a:rPr lang="ru-RU" dirty="0" smtClean="0"/>
              <a:t>Статистические методы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714380"/>
          </a:xfrm>
        </p:spPr>
        <p:txBody>
          <a:bodyPr/>
          <a:lstStyle/>
          <a:p>
            <a:r>
              <a:rPr lang="ru-RU" dirty="0" smtClean="0"/>
              <a:t>Компетентное </a:t>
            </a:r>
            <a:r>
              <a:rPr lang="ru-RU" dirty="0" err="1" smtClean="0"/>
              <a:t>родительство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736"/>
            <a:ext cx="8572560" cy="514580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ru-RU" dirty="0" smtClean="0"/>
              <a:t>34,6% </a:t>
            </a:r>
            <a:r>
              <a:rPr lang="ru-RU" dirty="0" err="1" smtClean="0"/>
              <a:t>репондентов</a:t>
            </a:r>
            <a:r>
              <a:rPr lang="ru-RU" dirty="0" smtClean="0"/>
              <a:t> заявили, что уверены в себе как родителе, в своих силах и возможностях, 32,7% ответили, что скорее уверены, и столько же не уверены. 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Умеют понимать чувства других членов семьи 34,6% родителей, 48,1% понимают чувства других часто, а 17,3% – иногда.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78,8% респондентов признаются, что ведут себя не сдержанно.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32,6% уделяют мало внимания обсуждению проблем воспитания.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 98,1% фиксируют усталость от родительской роли.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0004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Когнитивный компонент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736"/>
            <a:ext cx="8786874" cy="5145800"/>
          </a:xfrm>
        </p:spPr>
        <p:txBody>
          <a:bodyPr/>
          <a:lstStyle/>
          <a:p>
            <a:r>
              <a:rPr lang="ru-RU" dirty="0" smtClean="0"/>
              <a:t>Родители не осознают систематичности процесса воспитания, не имеют необходимых знаний относительно особенностей развития детей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При возникновении затруднений в вопросах воспитания, ищут простые решения, которые, прежде всего, экономят время, не пытаются разобраться в причинах, трудно осознают необходимость изменить характер отношений с ребенком, а, тем более, изменить себя.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0004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Эмоциональный компонент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4362"/>
          </a:xfrm>
        </p:spPr>
        <p:txBody>
          <a:bodyPr/>
          <a:lstStyle/>
          <a:p>
            <a:r>
              <a:rPr lang="ru-RU" dirty="0" smtClean="0"/>
              <a:t>низкий уровень </a:t>
            </a:r>
            <a:r>
              <a:rPr lang="ru-RU" dirty="0" err="1" smtClean="0"/>
              <a:t>эмпатии</a:t>
            </a:r>
            <a:r>
              <a:rPr lang="ru-RU" dirty="0" smtClean="0"/>
              <a:t> к ребенку (39%) и способности воспринимать состояние ребенка (33%), понимать его причины (20%), воздействовать на состояние ребенка (24%), редкое проявление стремления к тактильному контакту (32%).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00042"/>
            <a:ext cx="8229600" cy="714380"/>
          </a:xfrm>
        </p:spPr>
        <p:txBody>
          <a:bodyPr/>
          <a:lstStyle/>
          <a:p>
            <a:r>
              <a:rPr lang="ru-RU" dirty="0" smtClean="0"/>
              <a:t>Поведенческий компонент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1200"/>
              </a:spcAft>
            </a:pPr>
            <a:r>
              <a:rPr lang="ru-RU" dirty="0" smtClean="0"/>
              <a:t> Значительная доля родителей использует в качестве типичного метода воспитания метод наказания, который не является продуктивным и может способствовать развитию у ребенка негативных черт личности: тревожности, упрямства, чувства вины, изворотливости, лживости. 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Родители при использовании метода поощрения акцентируют внимание на материальном поощрении детей, что может отрицательно сказаться на эффективности процесса воспитания.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Родители не достаточно осознают целостности процесса воспитания и  используют методы воспитания как средства решения ситуативных педагогических задач.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Ограничен круг используемых методов воспитания. 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Родители признают факт отсутствия согласованности в использовании методов воспитания ребенка в семье.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795" y="58114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Запросы родителей на психолого-педагогическую помощь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85926"/>
            <a:ext cx="8715436" cy="4786346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ru-RU" dirty="0" smtClean="0"/>
              <a:t>Коррекция неблагоприятных последствий неправильного воспитания (до 45%). 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Понимание закономерностей возрастного развития, индивидуальных особенностей ребенка (до 10%).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Выработка грамотного, оптимального стиля воспитания (до 10%).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Обучение ребенка (до 35%).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По мере взросления ребенка фокус внимания родителей смещается на изучение возрастных особенностей ребенка, построение детско-родительских отношений, преодоление трудностей в поведении, заложенных в предыдущих возрастных периодах. </a:t>
            </a:r>
          </a:p>
          <a:p>
            <a:pPr>
              <a:spcAft>
                <a:spcPts val="1200"/>
              </a:spcAft>
            </a:pPr>
            <a:r>
              <a:rPr lang="ru-RU" dirty="0" smtClean="0"/>
              <a:t>Доля запросов, связанных с развитием ребенка, незначительна, преимущественно ограничена интеллектуальным, речевым развитием, физическим развитием, в меньшей степени – эмоциональным и социальным развитием.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212</TotalTime>
  <Words>993</Words>
  <PresentationFormat>Экран (4:3)</PresentationFormat>
  <Paragraphs>111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Городская</vt:lpstr>
      <vt:lpstr>Психолого-педагогическое сопровождение, оказание психолого-педагогической помощи родителям</vt:lpstr>
      <vt:lpstr>Слайд 2</vt:lpstr>
      <vt:lpstr>База исследования</vt:lpstr>
      <vt:lpstr>Методы исследования</vt:lpstr>
      <vt:lpstr>Компетентное родительство</vt:lpstr>
      <vt:lpstr>Когнитивный компонент</vt:lpstr>
      <vt:lpstr>Эмоциональный компонент</vt:lpstr>
      <vt:lpstr>Поведенческий компонент</vt:lpstr>
      <vt:lpstr>Запросы родителей на психолого-педагогическую помощь</vt:lpstr>
      <vt:lpstr>Предпочитаемые родителями способы получение психолого-педагогической информации</vt:lpstr>
      <vt:lpstr>Психолого-педагогическое просвещение</vt:lpstr>
      <vt:lpstr>Психолого-педагогическое сопровождение </vt:lpstr>
      <vt:lpstr>Сторителлинг</vt:lpstr>
      <vt:lpstr> Для чего именно подходит сторителлинг с родителями? </vt:lpstr>
      <vt:lpstr>Кейс-стади</vt:lpstr>
      <vt:lpstr>Психологический марафон</vt:lpstr>
      <vt:lpstr>Родительский брифинг</vt:lpstr>
      <vt:lpstr>Мультимедийные технологии (видео, онлайн-курсы) </vt:lpstr>
      <vt:lpstr>Групповой коучинг для родителей</vt:lpstr>
      <vt:lpstr>Мастер-классы</vt:lpstr>
      <vt:lpstr>Метод родительского сочинения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технологии работы с родителями</dc:title>
  <dc:creator>Марина</dc:creator>
  <cp:lastModifiedBy>Марина</cp:lastModifiedBy>
  <cp:revision>14</cp:revision>
  <dcterms:created xsi:type="dcterms:W3CDTF">2025-11-25T04:57:18Z</dcterms:created>
  <dcterms:modified xsi:type="dcterms:W3CDTF">2025-12-06T13:56:47Z</dcterms:modified>
</cp:coreProperties>
</file>